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8" r:id="rId3"/>
    <p:sldId id="257" r:id="rId4"/>
    <p:sldId id="259" r:id="rId5"/>
    <p:sldId id="266" r:id="rId6"/>
    <p:sldId id="260" r:id="rId7"/>
    <p:sldId id="265" r:id="rId8"/>
    <p:sldId id="262" r:id="rId9"/>
    <p:sldId id="263" r:id="rId10"/>
    <p:sldId id="264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3" r:id="rId27"/>
    <p:sldId id="284" r:id="rId28"/>
    <p:sldId id="285" r:id="rId29"/>
    <p:sldId id="286" r:id="rId30"/>
    <p:sldId id="287" r:id="rId31"/>
    <p:sldId id="282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30" autoAdjust="0"/>
    <p:restoredTop sz="94660"/>
  </p:normalViewPr>
  <p:slideViewPr>
    <p:cSldViewPr>
      <p:cViewPr varScale="1">
        <p:scale>
          <a:sx n="89" d="100"/>
          <a:sy n="89" d="100"/>
        </p:scale>
        <p:origin x="-10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0AFEE5C1-15FE-4B6B-B8CC-6B9A3A7BEA13}" type="datetimeFigureOut">
              <a:rPr lang="en-US"/>
              <a:pPr/>
              <a:t>3/15/2010</a:t>
            </a:fld>
            <a:endParaRPr lang="en-US"/>
          </a:p>
        </p:txBody>
      </p:sp>
      <p:sp>
        <p:nvSpPr>
          <p:cNvPr id="2458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67F08E69-7443-4909-BC36-DCC3250F124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560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0EBAC44-8391-4E63-9FC2-809E889EF684}" type="slidenum">
              <a:rPr lang="en-US" sz="1200">
                <a:latin typeface="Calibri" pitchFamily="34" charset="0"/>
              </a:rPr>
              <a:pPr algn="r"/>
              <a:t>11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4403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E853E10-2C15-41CF-8E52-717ED7749CCF}" type="slidenum">
              <a:rPr lang="en-US" sz="1200">
                <a:latin typeface="Calibri" pitchFamily="34" charset="0"/>
              </a:rPr>
              <a:pPr algn="r"/>
              <a:t>20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4608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C5083A5-E53D-4131-A549-CD3B2556E095}" type="slidenum">
              <a:rPr lang="en-US" sz="1200">
                <a:latin typeface="Calibri" pitchFamily="34" charset="0"/>
              </a:rPr>
              <a:pPr algn="r"/>
              <a:t>21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ln/>
        </p:spPr>
      </p:sp>
      <p:sp>
        <p:nvSpPr>
          <p:cNvPr id="48131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84213" y="4341813"/>
            <a:ext cx="5487987" cy="4114800"/>
          </a:xfrm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ln/>
        </p:spPr>
      </p:sp>
      <p:sp>
        <p:nvSpPr>
          <p:cNvPr id="50179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84213" y="4341813"/>
            <a:ext cx="5487987" cy="4032250"/>
          </a:xfrm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ln/>
        </p:spPr>
      </p:sp>
      <p:sp>
        <p:nvSpPr>
          <p:cNvPr id="52227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84213" y="4341813"/>
            <a:ext cx="5487987" cy="4032250"/>
          </a:xfrm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ln/>
        </p:spPr>
      </p:sp>
      <p:sp>
        <p:nvSpPr>
          <p:cNvPr id="54275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84213" y="4341813"/>
            <a:ext cx="5487987" cy="4032250"/>
          </a:xfrm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ln/>
        </p:spPr>
      </p:sp>
      <p:sp>
        <p:nvSpPr>
          <p:cNvPr id="59395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84213" y="4341813"/>
            <a:ext cx="5487987" cy="4032250"/>
          </a:xfrm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ln/>
        </p:spPr>
      </p:sp>
      <p:sp>
        <p:nvSpPr>
          <p:cNvPr id="56323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84213" y="4341813"/>
            <a:ext cx="5487987" cy="4032250"/>
          </a:xfrm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765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2397ABE-8973-4971-8115-FE518666EAA8}" type="slidenum">
              <a:rPr lang="en-US" sz="1200">
                <a:latin typeface="Calibri" pitchFamily="34" charset="0"/>
              </a:rPr>
              <a:pPr algn="r"/>
              <a:t>12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970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6038029-13AA-4321-B675-F5EC4E58A198}" type="slidenum">
              <a:rPr lang="en-US" sz="1200">
                <a:latin typeface="Calibri" pitchFamily="34" charset="0"/>
              </a:rPr>
              <a:pPr algn="r"/>
              <a:t>13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174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1051D0A-97FA-42D2-9A1E-068F8309880E}" type="slidenum">
              <a:rPr lang="en-US" sz="1200">
                <a:latin typeface="Calibri" pitchFamily="34" charset="0"/>
              </a:rPr>
              <a:pPr algn="r"/>
              <a:t>14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379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24CF08B-EADB-427A-9013-D75D36B3BB43}" type="slidenum">
              <a:rPr lang="en-US" sz="1200">
                <a:latin typeface="Calibri" pitchFamily="34" charset="0"/>
              </a:rPr>
              <a:pPr algn="r"/>
              <a:t>15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58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7245B0F-138E-4E0A-A36C-F41783F408B0}" type="slidenum">
              <a:rPr lang="en-US" sz="1200">
                <a:latin typeface="Calibri" pitchFamily="34" charset="0"/>
              </a:rPr>
              <a:pPr algn="r"/>
              <a:t>16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789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62A59C4-2A36-4AD0-900D-256D785982DA}" type="slidenum">
              <a:rPr lang="en-US" sz="1200">
                <a:latin typeface="Calibri" pitchFamily="34" charset="0"/>
              </a:rPr>
              <a:pPr algn="r"/>
              <a:t>17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994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04251FE-DF05-4331-B3F4-73E77C01DE69}" type="slidenum">
              <a:rPr lang="en-US" sz="1200">
                <a:latin typeface="Calibri" pitchFamily="34" charset="0"/>
              </a:rPr>
              <a:pPr algn="r"/>
              <a:t>18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419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EE6CFC0-CB81-44F3-A24D-F689806BECF4}" type="slidenum">
              <a:rPr lang="en-US" sz="1200">
                <a:latin typeface="Calibri" pitchFamily="34" charset="0"/>
              </a:rPr>
              <a:pPr algn="r"/>
              <a:t>19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51BDE-AC3C-4D2F-AF56-E895A557EFD0}" type="datetimeFigureOut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4DCBB-7107-4AB8-BBFA-48690A1CCC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33887-EA16-43A1-9B69-DD2D3F962FB7}" type="datetimeFigureOut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4E0D-2BF6-41C0-A7F7-3B9665E418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E3A4A-438E-4089-AA9C-73A1F5810A50}" type="datetimeFigureOut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77B9E-79EA-4163-9AE2-FB65221B6E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D236F-C2D8-4DE7-8697-854754EFE133}" type="datetimeFigureOut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D1E17-5ACC-4028-81B2-BF065D8B3A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2051D-CD74-47C6-9850-94E145B5C2B9}" type="datetimeFigureOut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1EBE2-4C24-4168-8AC2-95AE7E8363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AE99A-0C0A-4864-8FAA-81CD34EEC1E3}" type="datetimeFigureOut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E2395-2439-4E06-9B9F-7EE57C0525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E56D0-7D21-403D-836C-210CEE6BC42C}" type="datetimeFigureOut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49DDF-1488-4EE7-B2D1-244BBEDF3F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C468E-F35E-4717-AADF-A032BD2A03B1}" type="datetimeFigureOut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47E6D-81D1-48DD-A030-E5D8C70515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98D33-55D9-47CF-A80F-46CC3100EFBE}" type="datetimeFigureOut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8942B-1CAE-4DF2-8A60-3FB9A571BB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F0BC1-7D77-49DC-843A-393AFDDA44B3}" type="datetimeFigureOut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51428-3206-4154-A44C-4EF445036D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FCB47-DC6F-4ABA-8E32-205F0DB796F7}" type="datetimeFigureOut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955AC-41C3-4CC8-931E-1927A5BC86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5E9EFF">
                <a:alpha val="73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A8D4DB-2F0C-4CBF-918F-4D8B2BDEEA17}" type="datetimeFigureOut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06C723-384E-4D6D-95A3-17F14161C7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lickr.com/photos/seaniz/40339806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upload.wikimedia.org/wikipedia/commons/1/13/Human_skin_structure.jpg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smtClean="0"/>
              <a:t>The Integumentary System</a:t>
            </a:r>
          </a:p>
        </p:txBody>
      </p:sp>
      <p:pic>
        <p:nvPicPr>
          <p:cNvPr id="13314" name="Picture 4" descr="Skin ">
            <a:hlinkClick r:id="rId2" tooltip="seaniz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2209800"/>
            <a:ext cx="2895600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6" descr="File:Human skin structure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2209800"/>
            <a:ext cx="39893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Function of Hypodermis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Preservation of energy</a:t>
            </a:r>
          </a:p>
          <a:p>
            <a:r>
              <a:rPr lang="en-US" smtClean="0"/>
              <a:t>Insulation of the body</a:t>
            </a:r>
          </a:p>
          <a:p>
            <a:r>
              <a:rPr lang="en-US" smtClean="0"/>
              <a:t>Extra cushion</a:t>
            </a:r>
          </a:p>
          <a:p>
            <a:r>
              <a:rPr lang="en-US" smtClean="0"/>
              <a:t>Provides nutrients to the upper layers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Diseases/ Disorders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Alopecia Areata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hair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Psoriasis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skin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Warts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skin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Dermatitis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skin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Athlete’s Foot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skin</a:t>
            </a:r>
          </a:p>
        </p:txBody>
      </p:sp>
      <p:pic>
        <p:nvPicPr>
          <p:cNvPr id="23556" name="Picture 5" descr="http://www.keratin.com/az/alopeciaareata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1219200"/>
            <a:ext cx="108585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 descr="http://www.aswellas.co.nz/images/BioResearch_psoriasi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1524000"/>
            <a:ext cx="10191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7" descr="http://virus.stanford.edu/papova/2000/papova/war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2971800"/>
            <a:ext cx="147637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8" descr="http://www.virtualmedicalcentre.com/uploads/VMC/DiseaseImages/517_Dermatiti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19800" y="4343400"/>
            <a:ext cx="16510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9" descr="http://www.allstop.com/images/examples/athletes-foot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00400" y="4800600"/>
            <a:ext cx="1455738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TextBox 10"/>
          <p:cNvSpPr txBox="1">
            <a:spLocks noChangeArrowheads="1"/>
          </p:cNvSpPr>
          <p:nvPr/>
        </p:nvSpPr>
        <p:spPr bwMode="auto">
          <a:xfrm>
            <a:off x="4800600" y="1219200"/>
            <a:ext cx="152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Alopecia Areata</a:t>
            </a:r>
          </a:p>
        </p:txBody>
      </p:sp>
      <p:sp>
        <p:nvSpPr>
          <p:cNvPr id="23562" name="TextBox 11"/>
          <p:cNvSpPr txBox="1">
            <a:spLocks noChangeArrowheads="1"/>
          </p:cNvSpPr>
          <p:nvPr/>
        </p:nvSpPr>
        <p:spPr bwMode="auto">
          <a:xfrm>
            <a:off x="7162800" y="1524000"/>
            <a:ext cx="1447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Psoriasis</a:t>
            </a:r>
          </a:p>
        </p:txBody>
      </p:sp>
      <p:sp>
        <p:nvSpPr>
          <p:cNvPr id="23563" name="TextBox 14"/>
          <p:cNvSpPr txBox="1">
            <a:spLocks noChangeArrowheads="1"/>
          </p:cNvSpPr>
          <p:nvPr/>
        </p:nvSpPr>
        <p:spPr bwMode="auto">
          <a:xfrm>
            <a:off x="4724400" y="5791200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Athlete’s Foot</a:t>
            </a:r>
          </a:p>
        </p:txBody>
      </p:sp>
      <p:sp>
        <p:nvSpPr>
          <p:cNvPr id="23564" name="TextBox 15"/>
          <p:cNvSpPr txBox="1">
            <a:spLocks noChangeArrowheads="1"/>
          </p:cNvSpPr>
          <p:nvPr/>
        </p:nvSpPr>
        <p:spPr bwMode="auto">
          <a:xfrm>
            <a:off x="4724400" y="2971800"/>
            <a:ext cx="114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Warts</a:t>
            </a:r>
          </a:p>
        </p:txBody>
      </p:sp>
      <p:sp>
        <p:nvSpPr>
          <p:cNvPr id="23565" name="TextBox 17"/>
          <p:cNvSpPr txBox="1">
            <a:spLocks noChangeArrowheads="1"/>
          </p:cNvSpPr>
          <p:nvPr/>
        </p:nvSpPr>
        <p:spPr bwMode="auto">
          <a:xfrm>
            <a:off x="7696200" y="5410200"/>
            <a:ext cx="1447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Dermatitis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Alopecia Areata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mtClean="0"/>
              <a:t>A.k.a. spot baldness</a:t>
            </a:r>
          </a:p>
          <a:p>
            <a:r>
              <a:rPr lang="en-US" smtClean="0"/>
              <a:t>Autoimmune disorder; attacks hair follicles</a:t>
            </a:r>
          </a:p>
          <a:p>
            <a:r>
              <a:rPr lang="en-US" smtClean="0"/>
              <a:t>Only 0.1%-0.2% of humans have been diagnosed with it</a:t>
            </a:r>
          </a:p>
          <a:p>
            <a:r>
              <a:rPr lang="en-US" smtClean="0"/>
              <a:t>Leads to baldness</a:t>
            </a:r>
          </a:p>
          <a:p>
            <a:r>
              <a:rPr lang="en-US" smtClean="0"/>
              <a:t>Usually starts in childhood</a:t>
            </a:r>
          </a:p>
          <a:p>
            <a:r>
              <a:rPr lang="en-US" smtClean="0"/>
              <a:t>Not contagious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Prevention/ Treatment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mtClean="0"/>
              <a:t>Cannot prevent it if diagnosed</a:t>
            </a:r>
          </a:p>
          <a:p>
            <a:r>
              <a:rPr lang="en-US" smtClean="0"/>
              <a:t>Treatment:</a:t>
            </a:r>
          </a:p>
          <a:p>
            <a:pPr lvl="1"/>
            <a:r>
              <a:rPr lang="en-US" smtClean="0"/>
              <a:t>Corticosteroids injected in scalp every 4-6 weeks</a:t>
            </a:r>
          </a:p>
          <a:p>
            <a:pPr lvl="1"/>
            <a:r>
              <a:rPr lang="en-US" smtClean="0"/>
              <a:t>Could wear hair pieces or hair weaves</a:t>
            </a:r>
          </a:p>
          <a:p>
            <a:pPr lvl="1"/>
            <a:r>
              <a:rPr lang="en-US" smtClean="0"/>
              <a:t>Use only certain hair products</a:t>
            </a:r>
          </a:p>
          <a:p>
            <a:pPr lvl="1"/>
            <a:r>
              <a:rPr lang="en-US" smtClean="0"/>
              <a:t>Use unique styling techniques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Psoriasis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Chronic autoimmune disease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Symptoms include red/scaly lesions on skin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Lesions are called psoriatic plaques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They show inflammation and increased skin production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This excessive skin production occurs in accumulation of silvery white cells (plaques)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Usually affects elbows and knees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Not contagious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Prevention/ Treatment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mtClean="0"/>
              <a:t>No way to prevent it if diagnosed</a:t>
            </a:r>
          </a:p>
          <a:p>
            <a:r>
              <a:rPr lang="en-US" smtClean="0"/>
              <a:t>Treatment:</a:t>
            </a:r>
          </a:p>
          <a:p>
            <a:pPr lvl="1"/>
            <a:r>
              <a:rPr lang="en-US" smtClean="0"/>
              <a:t>Creams, ointments, and lotions to moisturize the skin</a:t>
            </a:r>
            <a:endParaRPr lang="en-US" sz="2400" smtClean="0"/>
          </a:p>
          <a:p>
            <a:pPr lvl="1"/>
            <a:r>
              <a:rPr lang="en-US" smtClean="0"/>
              <a:t>Shampoos, oils, and sprays to treat scalp</a:t>
            </a:r>
            <a:endParaRPr lang="en-US" sz="2400" smtClean="0"/>
          </a:p>
          <a:p>
            <a:pPr lvl="1"/>
            <a:r>
              <a:rPr lang="en-US" smtClean="0"/>
              <a:t>Little exposure to sunlight</a:t>
            </a:r>
            <a:endParaRPr lang="en-US" sz="2400" smtClean="0"/>
          </a:p>
          <a:p>
            <a:pPr lvl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Warts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mtClean="0"/>
              <a:t>Comes from the Human Papilloma Virus</a:t>
            </a:r>
          </a:p>
          <a:p>
            <a:r>
              <a:rPr lang="en-US" smtClean="0"/>
              <a:t>Characterized as tiny, round, rough tumors</a:t>
            </a:r>
          </a:p>
          <a:p>
            <a:r>
              <a:rPr lang="en-US" smtClean="0"/>
              <a:t>Appear mostly on hands and feet</a:t>
            </a:r>
          </a:p>
          <a:p>
            <a:r>
              <a:rPr lang="en-US" smtClean="0"/>
              <a:t>Many types: common, plantar, flat, genital, and mosaic</a:t>
            </a:r>
          </a:p>
          <a:p>
            <a:r>
              <a:rPr lang="en-US" smtClean="0"/>
              <a:t>Contagious via direct contact</a:t>
            </a:r>
          </a:p>
          <a:p>
            <a:r>
              <a:rPr lang="en-US" smtClean="0"/>
              <a:t>Can easily and safely be removed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Prevention/ 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Prevention: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Avoid exposure to others’ warts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Don’t pick at them to avoid spreading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Keep affected spots </a:t>
            </a:r>
            <a:r>
              <a:rPr lang="en-US" dirty="0" smtClean="0"/>
              <a:t>dry</a:t>
            </a:r>
            <a:endParaRPr lang="en-US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Treatment: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Freezing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Cantharidin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Bleomycin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Minor Surgery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Laser Surgery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Dermatitis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mtClean="0"/>
              <a:t>Inflammation of the skin</a:t>
            </a:r>
          </a:p>
          <a:p>
            <a:r>
              <a:rPr lang="en-US" smtClean="0"/>
              <a:t>Types: Seborrheic Dermatitis, Atopic Dermatitis (Eczema)</a:t>
            </a:r>
          </a:p>
          <a:p>
            <a:r>
              <a:rPr lang="en-US" smtClean="0"/>
              <a:t>Starts out as an itchy rash then could spread with increased redness and swelling</a:t>
            </a:r>
          </a:p>
          <a:p>
            <a:r>
              <a:rPr lang="en-US" smtClean="0"/>
              <a:t>Not life-threatening or contagious, but can make one feel very self-conscious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Prevention/ Treatment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mtClean="0"/>
              <a:t>No way to prevent it if diagnosed</a:t>
            </a:r>
          </a:p>
          <a:p>
            <a:r>
              <a:rPr lang="en-US" smtClean="0"/>
              <a:t>Treatment:</a:t>
            </a:r>
          </a:p>
          <a:p>
            <a:pPr lvl="1"/>
            <a:r>
              <a:rPr lang="en-US" smtClean="0"/>
              <a:t>Creams, ointments, and lotions to moisturize the skin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/>
          <a:lstStyle/>
          <a:p>
            <a:r>
              <a:rPr lang="en-US" smtClean="0"/>
              <a:t>The Roles of Integumentary 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Protect the body from pathogens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Absorb impact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Protect inner cells from UV light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Control the body temperature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Excrete wastes of the body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Sensation of pressure, pain, touch, and temperature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Produce vitamin D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Athlete’s Foot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mtClean="0"/>
              <a:t>Medically termed Tinea Pedis</a:t>
            </a:r>
          </a:p>
          <a:p>
            <a:r>
              <a:rPr lang="en-US" smtClean="0"/>
              <a:t>Fungal infection usually on the feet causing scaling, flaking, and itching</a:t>
            </a:r>
          </a:p>
          <a:p>
            <a:r>
              <a:rPr lang="en-US" smtClean="0"/>
              <a:t>Could spread to groin if not treated</a:t>
            </a:r>
          </a:p>
          <a:p>
            <a:r>
              <a:rPr lang="en-US" smtClean="0"/>
              <a:t>Contagious via moist areas where you would walk barefoot such as a public bath house or shower room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Prevention/ Treatment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mtClean="0"/>
              <a:t>Prevention:</a:t>
            </a:r>
          </a:p>
          <a:p>
            <a:pPr lvl="1"/>
            <a:r>
              <a:rPr lang="en-US" smtClean="0"/>
              <a:t>Maintain good hygiene</a:t>
            </a:r>
          </a:p>
          <a:p>
            <a:pPr lvl="1"/>
            <a:r>
              <a:rPr lang="en-US" smtClean="0"/>
              <a:t>Avoid others with the disease</a:t>
            </a:r>
          </a:p>
          <a:p>
            <a:r>
              <a:rPr lang="en-US" smtClean="0"/>
              <a:t>Treatment:</a:t>
            </a:r>
          </a:p>
          <a:p>
            <a:pPr lvl="1"/>
            <a:r>
              <a:rPr lang="en-US" smtClean="0"/>
              <a:t>Special medication, does not have to be doctor prescribed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>
          <a:xfrm>
            <a:off x="457200" y="334963"/>
            <a:ext cx="8231188" cy="1027112"/>
          </a:xfrm>
          <a:ln/>
        </p:spPr>
        <p:txBody>
          <a:bodyPr lIns="0" tIns="38808" rIns="0" bIns="0"/>
          <a:lstStyle/>
          <a:p>
            <a:pPr defTabSz="4572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/>
              <a:t>Bee Stings</a:t>
            </a:r>
          </a:p>
        </p:txBody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652463" y="1766888"/>
            <a:ext cx="8032750" cy="4722812"/>
          </a:xfrm>
          <a:ln/>
        </p:spPr>
        <p:txBody>
          <a:bodyPr lIns="0" tIns="28224" rIns="0" bIns="0"/>
          <a:lstStyle/>
          <a:p>
            <a:pPr marL="431800" indent="-323850" defTabSz="457200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/>
              <a:t>remove the sting by sliding or scraping your fingernail across it, rather than pulling at it. Wash the area and apply ice to reduce the swelling.</a:t>
            </a:r>
          </a:p>
          <a:p>
            <a:pPr marL="431800" indent="-323850" defTabSz="457200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/>
              <a:t>If the person has an allergy to bee stings, they can fall into a life-threatening state of anaphylactic shock. </a:t>
            </a:r>
          </a:p>
          <a:p>
            <a:pPr marL="431800" indent="-323850" defTabSz="457200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/>
              <a:t>Immobilise the person, apply pressure to the bite and seek immediate medical help. 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/>
          </p:nvPr>
        </p:nvSpPr>
        <p:spPr>
          <a:xfrm>
            <a:off x="457200" y="334963"/>
            <a:ext cx="8231188" cy="1027112"/>
          </a:xfrm>
          <a:ln/>
        </p:spPr>
        <p:txBody>
          <a:bodyPr lIns="0" tIns="38808" rIns="0" bIns="0"/>
          <a:lstStyle/>
          <a:p>
            <a:pPr defTabSz="4572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/>
              <a:t>Spider Bites</a:t>
            </a:r>
          </a:p>
        </p:txBody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31188" cy="4402138"/>
          </a:xfrm>
          <a:ln/>
        </p:spPr>
        <p:txBody>
          <a:bodyPr lIns="0" tIns="28224" rIns="0" bIns="0"/>
          <a:lstStyle/>
          <a:p>
            <a:pPr marL="431800" indent="-323850" defTabSz="457200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/>
              <a:t>seek immediate medical help. Bandage the wound firmly. Use a second bandage to wrap the arm or leg and splint the affected limb. Anti-venom is required.</a:t>
            </a:r>
          </a:p>
          <a:p>
            <a:pPr marL="431800" indent="-323850" defTabSz="457200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/>
              <a:t>wash the affected area well and soothe the pain with ice packs or iced water.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/>
          </p:nvPr>
        </p:nvSpPr>
        <p:spPr>
          <a:xfrm>
            <a:off x="457200" y="334963"/>
            <a:ext cx="8231188" cy="1027112"/>
          </a:xfrm>
          <a:ln/>
        </p:spPr>
        <p:txBody>
          <a:bodyPr lIns="0" tIns="38808" rIns="0" bIns="0"/>
          <a:lstStyle/>
          <a:p>
            <a:pPr defTabSz="4572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/>
              <a:t>Snake Bites</a:t>
            </a:r>
          </a:p>
        </p:txBody>
      </p:sp>
      <p:sp>
        <p:nvSpPr>
          <p:cNvPr id="51203" name="Rectangle 3"/>
          <p:cNvSpPr>
            <a:spLocks noGrp="1"/>
          </p:cNvSpPr>
          <p:nvPr>
            <p:ph type="body" idx="1"/>
          </p:nvPr>
        </p:nvSpPr>
        <p:spPr>
          <a:xfrm>
            <a:off x="652463" y="1766888"/>
            <a:ext cx="8032750" cy="3759200"/>
          </a:xfrm>
          <a:ln/>
        </p:spPr>
        <p:txBody>
          <a:bodyPr lIns="0" tIns="28224" rIns="0" bIns="0"/>
          <a:lstStyle/>
          <a:p>
            <a:pPr marL="431800" indent="-323850" defTabSz="457200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/>
              <a:t>Don’t wash the skin, as traces of venom left behind might be needed by medical personnel to identify the snake.</a:t>
            </a:r>
          </a:p>
          <a:p>
            <a:pPr marL="431800" indent="-323850" defTabSz="457200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/>
              <a:t>Pressure bandage and splint the limb.</a:t>
            </a:r>
          </a:p>
          <a:p>
            <a:pPr marL="431800" indent="-323850" defTabSz="457200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/>
              <a:t>If the person was bitten on the torso, make sure your bandaging doesn’t restrict their breathing. 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title"/>
          </p:nvPr>
        </p:nvSpPr>
        <p:spPr>
          <a:xfrm>
            <a:off x="457200" y="334963"/>
            <a:ext cx="8231188" cy="1027112"/>
          </a:xfrm>
          <a:ln/>
        </p:spPr>
        <p:txBody>
          <a:bodyPr lIns="0" tIns="38808" rIns="0" bIns="0"/>
          <a:lstStyle/>
          <a:p>
            <a:pPr defTabSz="4572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/>
              <a:t>Tick</a:t>
            </a:r>
          </a:p>
        </p:txBody>
      </p:sp>
      <p:sp>
        <p:nvSpPr>
          <p:cNvPr id="53251" name="Rectangle 3"/>
          <p:cNvSpPr>
            <a:spLocks noGrp="1"/>
          </p:cNvSpPr>
          <p:nvPr>
            <p:ph type="body" idx="1"/>
          </p:nvPr>
        </p:nvSpPr>
        <p:spPr>
          <a:xfrm>
            <a:off x="652463" y="1766888"/>
            <a:ext cx="8032750" cy="5205412"/>
          </a:xfrm>
          <a:ln/>
        </p:spPr>
        <p:txBody>
          <a:bodyPr lIns="0" tIns="28224" rIns="0" bIns="0"/>
          <a:lstStyle/>
          <a:p>
            <a:pPr marL="431800" indent="-323850" defTabSz="457200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/>
              <a:t>if a tick has burrowed into the skin, grasp it behind the head with fine tweezers, as close to the skin as possible.</a:t>
            </a:r>
          </a:p>
          <a:p>
            <a:pPr marL="431800" indent="-323850" defTabSz="457200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/>
              <a:t>Gently pull it straight out with steady pressure, making sure you remove the entire body. </a:t>
            </a:r>
          </a:p>
          <a:p>
            <a:pPr marL="431800" indent="-323850" defTabSz="457200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/>
              <a:t>Do not use methylated spirits, alcohol or anything else to kill the tick before removing as this may cause the tick to inject more poison.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Minor Burns</a:t>
            </a:r>
          </a:p>
        </p:txBody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Hold the skin under cool, not cold water for 10 to 15 minutes</a:t>
            </a:r>
          </a:p>
          <a:p>
            <a:r>
              <a:rPr lang="en-US" smtClean="0"/>
              <a:t>Cover the burn with a sterile gauze bandage</a:t>
            </a:r>
          </a:p>
          <a:p>
            <a:r>
              <a:rPr lang="en-US" smtClean="0"/>
              <a:t>Take an over the counter pain reliever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/>
          </p:nvPr>
        </p:nvSpPr>
        <p:spPr>
          <a:xfrm>
            <a:off x="457200" y="334963"/>
            <a:ext cx="8231188" cy="1027112"/>
          </a:xfrm>
          <a:noFill/>
          <a:ln/>
        </p:spPr>
        <p:txBody>
          <a:bodyPr lIns="0" tIns="38808" rIns="0" bIns="0"/>
          <a:lstStyle/>
          <a:p>
            <a:r>
              <a:rPr lang="en-US" smtClean="0"/>
              <a:t>Major Burns</a:t>
            </a:r>
          </a:p>
        </p:txBody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31188" cy="4402138"/>
          </a:xfrm>
          <a:noFill/>
          <a:ln/>
        </p:spPr>
        <p:txBody>
          <a:bodyPr lIns="0" tIns="28224" rIns="0" bIns="0"/>
          <a:lstStyle/>
          <a:p>
            <a:pPr>
              <a:lnSpc>
                <a:spcPct val="83000"/>
              </a:lnSpc>
            </a:pPr>
            <a:r>
              <a:rPr lang="en-US" sz="2400" smtClean="0"/>
              <a:t>Don’t remove burned clothing, make sure the vicitim is not in contact with smoldering or burning substances</a:t>
            </a:r>
          </a:p>
          <a:p>
            <a:pPr>
              <a:lnSpc>
                <a:spcPct val="83000"/>
              </a:lnSpc>
            </a:pPr>
            <a:r>
              <a:rPr lang="en-US" sz="2400" smtClean="0"/>
              <a:t>Don’t immerge burns in cold water</a:t>
            </a:r>
          </a:p>
          <a:p>
            <a:pPr>
              <a:lnSpc>
                <a:spcPct val="83000"/>
              </a:lnSpc>
            </a:pPr>
            <a:r>
              <a:rPr lang="en-US" sz="2400" smtClean="0"/>
              <a:t>Cover the area of the burn, use a cool, moist sterile bandage</a:t>
            </a:r>
          </a:p>
          <a:p>
            <a:pPr>
              <a:lnSpc>
                <a:spcPct val="83000"/>
              </a:lnSpc>
            </a:pPr>
            <a:r>
              <a:rPr lang="en-US" sz="2400" smtClean="0"/>
              <a:t>Elevate the burn the burned body parts</a:t>
            </a:r>
          </a:p>
          <a:p>
            <a:pPr>
              <a:lnSpc>
                <a:spcPct val="83000"/>
              </a:lnSpc>
            </a:pPr>
            <a:r>
              <a:rPr lang="en-US" sz="2400" smtClean="0"/>
              <a:t>Get a tetanus shot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Bruises</a:t>
            </a:r>
          </a:p>
        </p:txBody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Apply ice immediately to the bruised area of the body</a:t>
            </a:r>
          </a:p>
          <a:p>
            <a:r>
              <a:rPr lang="en-US" smtClean="0"/>
              <a:t>Elevate the injured body part above the heart</a:t>
            </a:r>
          </a:p>
          <a:p>
            <a:r>
              <a:rPr lang="en-US" smtClean="0"/>
              <a:t>Eat a diet rich in fruits and vegetables, it will give the body what it needs to help the blood clot.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Puncture Wounds</a:t>
            </a:r>
          </a:p>
        </p:txBody>
      </p:sp>
      <p:sp>
        <p:nvSpPr>
          <p:cNvPr id="614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Stop the bleeding, put direct pressure on the wound</a:t>
            </a:r>
          </a:p>
          <a:p>
            <a:r>
              <a:rPr lang="en-US" smtClean="0"/>
              <a:t>Clean the wounds with soap and water</a:t>
            </a:r>
          </a:p>
          <a:p>
            <a:r>
              <a:rPr lang="en-US" smtClean="0"/>
              <a:t>Bandage the wound with if requires protection</a:t>
            </a:r>
          </a:p>
          <a:p>
            <a:r>
              <a:rPr lang="en-US" smtClean="0"/>
              <a:t>Get a tetanus shot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5867400" cy="685800"/>
          </a:xfrm>
        </p:spPr>
        <p:txBody>
          <a:bodyPr/>
          <a:lstStyle/>
          <a:p>
            <a:pPr algn="ctr"/>
            <a:r>
              <a:rPr lang="en-US" sz="4400" b="0" smtClean="0"/>
              <a:t>The Parts of The System</a:t>
            </a:r>
          </a:p>
        </p:txBody>
      </p:sp>
      <p:pic>
        <p:nvPicPr>
          <p:cNvPr id="15362" name="Picture Placeholder 5" descr="8912[1]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3125" b="3125"/>
          <a:stretch>
            <a:fillRect/>
          </a:stretch>
        </p:blipFill>
        <p:spPr>
          <a:xfrm>
            <a:off x="2133600" y="1143000"/>
            <a:ext cx="4151313" cy="3113088"/>
          </a:xfrm>
        </p:spPr>
      </p:pic>
      <p:sp>
        <p:nvSpPr>
          <p:cNvPr id="1536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1143000" y="4267200"/>
            <a:ext cx="6440488" cy="2590800"/>
          </a:xfrm>
        </p:spPr>
        <p:txBody>
          <a:bodyPr/>
          <a:lstStyle/>
          <a:p>
            <a:pPr marL="514350" indent="-514350"/>
            <a:r>
              <a:rPr lang="en-US" sz="2800" smtClean="0"/>
              <a:t>The integumentary system consists of three parts: </a:t>
            </a:r>
          </a:p>
          <a:p>
            <a:pPr marL="514350" indent="-514350">
              <a:buFont typeface="Arial" charset="0"/>
              <a:buChar char="•"/>
            </a:pPr>
            <a:r>
              <a:rPr lang="en-US" sz="2800" smtClean="0"/>
              <a:t>Epidermis –the outermost layer</a:t>
            </a:r>
          </a:p>
          <a:p>
            <a:pPr marL="514350" indent="-514350">
              <a:buFont typeface="Arial" charset="0"/>
              <a:buChar char="•"/>
            </a:pPr>
            <a:r>
              <a:rPr lang="en-US" sz="2800" smtClean="0"/>
              <a:t>Dermis –the middle layer </a:t>
            </a:r>
          </a:p>
          <a:p>
            <a:pPr marL="514350" indent="-514350">
              <a:buFont typeface="Arial" charset="0"/>
              <a:buChar char="•"/>
            </a:pPr>
            <a:r>
              <a:rPr lang="en-US" sz="2800" smtClean="0"/>
              <a:t>Hypodermis –the innermost layer</a:t>
            </a:r>
          </a:p>
          <a:p>
            <a:pPr marL="514350" indent="-514350"/>
            <a:endParaRPr lang="en-US" sz="160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Scrapes</a:t>
            </a:r>
          </a:p>
        </p:txBody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Clean the area with soapy cold water.</a:t>
            </a:r>
          </a:p>
          <a:p>
            <a:r>
              <a:rPr lang="en-US" smtClean="0"/>
              <a:t>Treat the area with an antibiotic, make sure the victim isn’t allergic to antibiotics beforehand</a:t>
            </a:r>
          </a:p>
          <a:p>
            <a:r>
              <a:rPr lang="en-US" smtClean="0"/>
              <a:t>Protect the area and allow a scab to form. Scab is the bodies way of protecting open wounds.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/>
          </p:nvPr>
        </p:nvSpPr>
        <p:spPr>
          <a:xfrm>
            <a:off x="457200" y="334963"/>
            <a:ext cx="8231188" cy="1027112"/>
          </a:xfrm>
          <a:ln/>
        </p:spPr>
        <p:txBody>
          <a:bodyPr lIns="0" tIns="38808" rIns="0" bIns="0"/>
          <a:lstStyle/>
          <a:p>
            <a:pPr defTabSz="4572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/>
              <a:t>General Care</a:t>
            </a:r>
          </a:p>
        </p:txBody>
      </p:sp>
      <p:sp>
        <p:nvSpPr>
          <p:cNvPr id="55299" name="Rectangle 3"/>
          <p:cNvSpPr>
            <a:spLocks noGrp="1"/>
          </p:cNvSpPr>
          <p:nvPr>
            <p:ph type="body" idx="1"/>
          </p:nvPr>
        </p:nvSpPr>
        <p:spPr>
          <a:xfrm>
            <a:off x="652463" y="1766888"/>
            <a:ext cx="8032750" cy="4138612"/>
          </a:xfrm>
          <a:ln/>
        </p:spPr>
        <p:txBody>
          <a:bodyPr lIns="0" tIns="28224" rIns="0" bIns="0"/>
          <a:lstStyle/>
          <a:p>
            <a:pPr marL="431800" indent="-323850" defTabSz="457200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/>
              <a:t>6-8 Hours of sleep</a:t>
            </a:r>
          </a:p>
          <a:p>
            <a:pPr marL="431800" indent="-323850" defTabSz="457200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/>
              <a:t>Eating a well-balanced diet and avoiding harmful substances/environments</a:t>
            </a:r>
          </a:p>
          <a:p>
            <a:pPr marL="431800" indent="-323850" defTabSz="457200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/>
              <a:t>Exercise – resistance training and cardiovascular</a:t>
            </a:r>
          </a:p>
          <a:p>
            <a:pPr marL="431800" indent="-323850" defTabSz="457200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/>
              <a:t>Healthy management of stress</a:t>
            </a:r>
          </a:p>
          <a:p>
            <a:pPr marL="431800" indent="-323850" defTabSz="457200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/>
              <a:t>Proper use of antibiotics. 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2514600" y="-228600"/>
            <a:ext cx="8229600" cy="1143000"/>
          </a:xfrm>
        </p:spPr>
        <p:txBody>
          <a:bodyPr/>
          <a:lstStyle/>
          <a:p>
            <a:r>
              <a:rPr lang="en-US" smtClean="0"/>
              <a:t>The Epidermis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648200" y="762000"/>
            <a:ext cx="4495800" cy="6096000"/>
          </a:xfrm>
        </p:spPr>
        <p:txBody>
          <a:bodyPr rtlCol="0">
            <a:normAutofit fontScale="85000" lnSpcReduction="20000"/>
          </a:bodyPr>
          <a:lstStyle/>
          <a:p>
            <a:pPr marL="514350" indent="-5143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err="1" smtClean="0"/>
              <a:t>Strucure</a:t>
            </a:r>
            <a:endParaRPr lang="en-US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No blood vessels –gain nutrients indirectly through dermis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err="1" smtClean="0"/>
              <a:t>Keratinocytes</a:t>
            </a:r>
            <a:r>
              <a:rPr lang="en-US" dirty="0" smtClean="0"/>
              <a:t> –constitute 95% of epidermis. Produce keratin protein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Keratin –a hard, tough, water-proving protein consisting of the outermost layer in  epidermis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err="1" smtClean="0"/>
              <a:t>Melanocytes</a:t>
            </a:r>
            <a:r>
              <a:rPr lang="en-US" dirty="0" smtClean="0"/>
              <a:t> –produce skin pigments(melanin)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err="1" smtClean="0"/>
              <a:t>Langerhans</a:t>
            </a:r>
            <a:r>
              <a:rPr lang="en-US" dirty="0" smtClean="0"/>
              <a:t> cells –one of immune cells in skin</a:t>
            </a:r>
          </a:p>
        </p:txBody>
      </p:sp>
      <p:pic>
        <p:nvPicPr>
          <p:cNvPr id="16387" name="Picture 2" descr="Epiderm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343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0"/>
            <a:ext cx="3657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Epidermal renewal</a:t>
            </a:r>
            <a:endParaRPr lang="en-US" dirty="0"/>
          </a:p>
        </p:txBody>
      </p:sp>
      <p:sp>
        <p:nvSpPr>
          <p:cNvPr id="17410" name="Content Placeholder 3"/>
          <p:cNvSpPr>
            <a:spLocks noGrp="1"/>
          </p:cNvSpPr>
          <p:nvPr>
            <p:ph idx="1"/>
          </p:nvPr>
        </p:nvSpPr>
        <p:spPr>
          <a:xfrm>
            <a:off x="5181600" y="1219200"/>
            <a:ext cx="3962400" cy="5213350"/>
          </a:xfrm>
        </p:spPr>
        <p:txBody>
          <a:bodyPr>
            <a:spAutoFit/>
          </a:bodyPr>
          <a:lstStyle/>
          <a:p>
            <a:r>
              <a:rPr lang="en-US" smtClean="0"/>
              <a:t>Keratinocytes divide to provide cells to the surface</a:t>
            </a:r>
          </a:p>
          <a:p>
            <a:r>
              <a:rPr lang="en-US" smtClean="0"/>
              <a:t>The cells gradually reach to the surface and flatten</a:t>
            </a:r>
          </a:p>
          <a:p>
            <a:r>
              <a:rPr lang="en-US" smtClean="0"/>
              <a:t>The cells in the surface are dead, tough, and waterproof</a:t>
            </a:r>
          </a:p>
        </p:txBody>
      </p:sp>
      <p:pic>
        <p:nvPicPr>
          <p:cNvPr id="17411" name="Picture 3" descr="C:\Users\Kelvin temperature\Desktop\12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181600" cy="675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function of epidermis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Provides protection against pathogens</a:t>
            </a:r>
          </a:p>
          <a:p>
            <a:r>
              <a:rPr lang="en-US" smtClean="0"/>
              <a:t>Protects inner cells from physical impacts, UV light, and burn</a:t>
            </a:r>
          </a:p>
          <a:p>
            <a:r>
              <a:rPr lang="en-US" smtClean="0"/>
              <a:t>Waterproof </a:t>
            </a:r>
          </a:p>
          <a:p>
            <a:r>
              <a:rPr lang="en-US" smtClean="0"/>
              <a:t>Prevents body from dehydration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4"/>
          <p:cNvSpPr>
            <a:spLocks noGrp="1"/>
          </p:cNvSpPr>
          <p:nvPr>
            <p:ph type="title"/>
          </p:nvPr>
        </p:nvSpPr>
        <p:spPr>
          <a:xfrm>
            <a:off x="-228600" y="0"/>
            <a:ext cx="4343400" cy="1524000"/>
          </a:xfrm>
        </p:spPr>
        <p:txBody>
          <a:bodyPr/>
          <a:lstStyle/>
          <a:p>
            <a:r>
              <a:rPr lang="en-US" smtClean="0"/>
              <a:t>The Structure of Dermis</a:t>
            </a:r>
          </a:p>
        </p:txBody>
      </p:sp>
      <p:sp>
        <p:nvSpPr>
          <p:cNvPr id="19458" name="Content Placeholder 5"/>
          <p:cNvSpPr>
            <a:spLocks noGrp="1"/>
          </p:cNvSpPr>
          <p:nvPr>
            <p:ph idx="1"/>
          </p:nvPr>
        </p:nvSpPr>
        <p:spPr>
          <a:xfrm>
            <a:off x="4038600" y="609600"/>
            <a:ext cx="5105400" cy="6553200"/>
          </a:xfrm>
        </p:spPr>
        <p:txBody>
          <a:bodyPr/>
          <a:lstStyle/>
          <a:p>
            <a:r>
              <a:rPr lang="en-US" smtClean="0"/>
              <a:t>Collagen and elastin –proteins consisting of most of dermis. Properties with elasticity, extensibility</a:t>
            </a:r>
          </a:p>
          <a:p>
            <a:r>
              <a:rPr lang="en-US" smtClean="0"/>
              <a:t>Sweat gland –produces sweat</a:t>
            </a:r>
          </a:p>
          <a:p>
            <a:r>
              <a:rPr lang="en-US" smtClean="0"/>
              <a:t>Erector muscle –erects hairs to hold body heat inside</a:t>
            </a:r>
          </a:p>
          <a:p>
            <a:r>
              <a:rPr lang="en-US" smtClean="0"/>
              <a:t>Hair follicle –a root of hair</a:t>
            </a:r>
          </a:p>
          <a:p>
            <a:r>
              <a:rPr lang="en-US" smtClean="0"/>
              <a:t>Sensory receptor –detects sensation </a:t>
            </a:r>
          </a:p>
        </p:txBody>
      </p:sp>
      <p:pic>
        <p:nvPicPr>
          <p:cNvPr id="19459" name="Picture 2" descr="C:\Users\Kelvin temperature\Desktop\bnnsdgre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62075"/>
            <a:ext cx="4038600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Functions of Dermis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Regulation of the body temperature</a:t>
            </a:r>
          </a:p>
          <a:p>
            <a:r>
              <a:rPr lang="en-US" smtClean="0"/>
              <a:t>Provides nutrients to the epidermis</a:t>
            </a:r>
          </a:p>
          <a:p>
            <a:r>
              <a:rPr lang="en-US" smtClean="0"/>
              <a:t>Excretion of body waste</a:t>
            </a:r>
          </a:p>
          <a:p>
            <a:r>
              <a:rPr lang="en-US" smtClean="0"/>
              <a:t>Sensations of touching, pressure, pain, and temperature,</a:t>
            </a:r>
          </a:p>
          <a:p>
            <a:r>
              <a:rPr lang="en-US" smtClean="0"/>
              <a:t>Provides skin with elasticity and resistance to distortion and distraction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The structure of Hypodermis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05800" cy="262096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Fat cells –the basement of skin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Lymphatic vessels –immunity for skin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Blood vessels –provide nutrient to dermis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Nerves –transmit stimulations from sensory receptors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pic>
        <p:nvPicPr>
          <p:cNvPr id="21507" name="Picture 2" descr="http://www.maharshiclinic.com/images/hypodermi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4114800"/>
            <a:ext cx="387667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</TotalTime>
  <Words>1050</Words>
  <Application>Microsoft Office PowerPoint</Application>
  <PresentationFormat>On-screen Show (4:3)</PresentationFormat>
  <Paragraphs>194</Paragraphs>
  <Slides>31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Calibri</vt:lpstr>
      <vt:lpstr>Arial</vt:lpstr>
      <vt:lpstr>Wingdings</vt:lpstr>
      <vt:lpstr>Office Theme</vt:lpstr>
      <vt:lpstr>The Integumentary System</vt:lpstr>
      <vt:lpstr>The Roles of Integumentary  System</vt:lpstr>
      <vt:lpstr>The Parts of The System</vt:lpstr>
      <vt:lpstr>The Epidermis </vt:lpstr>
      <vt:lpstr>Epidermal renewal</vt:lpstr>
      <vt:lpstr>The function of epidermis</vt:lpstr>
      <vt:lpstr>The Structure of Dermis</vt:lpstr>
      <vt:lpstr>The Functions of Dermis</vt:lpstr>
      <vt:lpstr>The structure of Hypodermis</vt:lpstr>
      <vt:lpstr>The Function of Hypodermis</vt:lpstr>
      <vt:lpstr>Diseases/ Disorders</vt:lpstr>
      <vt:lpstr>Alopecia Areata</vt:lpstr>
      <vt:lpstr>Prevention/ Treatment</vt:lpstr>
      <vt:lpstr>Psoriasis</vt:lpstr>
      <vt:lpstr>Prevention/ Treatment</vt:lpstr>
      <vt:lpstr>Warts</vt:lpstr>
      <vt:lpstr>Prevention/ Treatment</vt:lpstr>
      <vt:lpstr>Dermatitis</vt:lpstr>
      <vt:lpstr>Prevention/ Treatment</vt:lpstr>
      <vt:lpstr>Athlete’s Foot</vt:lpstr>
      <vt:lpstr>Prevention/ Treatment</vt:lpstr>
      <vt:lpstr>Bee Stings</vt:lpstr>
      <vt:lpstr>Spider Bites</vt:lpstr>
      <vt:lpstr>Snake Bites</vt:lpstr>
      <vt:lpstr>Tick</vt:lpstr>
      <vt:lpstr>Minor Burns</vt:lpstr>
      <vt:lpstr>Major Burns</vt:lpstr>
      <vt:lpstr>Bruises</vt:lpstr>
      <vt:lpstr>Puncture Wounds</vt:lpstr>
      <vt:lpstr>Scrapes</vt:lpstr>
      <vt:lpstr>General Care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Integumentary System</dc:title>
  <dc:creator>Kelvin temperature</dc:creator>
  <cp:lastModifiedBy>bbell</cp:lastModifiedBy>
  <cp:revision>80</cp:revision>
  <dcterms:created xsi:type="dcterms:W3CDTF">2010-03-01T22:48:34Z</dcterms:created>
  <dcterms:modified xsi:type="dcterms:W3CDTF">2010-03-15T16:31:16Z</dcterms:modified>
</cp:coreProperties>
</file>